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Tahom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Daniel Khashabi"/>
  <p:cmAuthor clrIdx="1" id="1" initials="" lastIdx="6" name="Tianwei Zha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3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5.xml"/><Relationship Id="rId44" Type="http://schemas.openxmlformats.org/officeDocument/2006/relationships/font" Target="fonts/Tahoma-bold.fntdata"/><Relationship Id="rId21" Type="http://schemas.openxmlformats.org/officeDocument/2006/relationships/slide" Target="slides/slide14.xml"/><Relationship Id="rId43" Type="http://schemas.openxmlformats.org/officeDocument/2006/relationships/font" Target="fonts/Tahoma-regular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Roboto-regular.fntdata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0-28T18:07:11.687">
    <p:pos x="6000" y="0"/>
    <p:text>What is the meaning of solid vs dashed arrows?</p:text>
  </p:cm>
  <p:cm authorId="1" idx="1" dt="2024-10-28T17:50:57.504">
    <p:pos x="6000" y="0"/>
    <p:text>_Marked as resolved_</p:text>
  </p:cm>
  <p:cm authorId="1" idx="2" dt="2024-10-28T18:07:11.687">
    <p:pos x="6000" y="0"/>
    <p:text>_Re-opened_
The parameters causing interference are denoted by dotted arrows.</p:text>
  </p:cm>
  <p:cm authorId="0" idx="2" dt="2024-10-28T18:21:41.712">
    <p:pos x="336" y="876"/>
    <p:text>What's the significance of this sentence?</p:text>
  </p:cm>
  <p:cm authorId="1" idx="3" dt="2024-10-28T18:21:41.712">
    <p:pos x="336" y="876"/>
    <p:text>To show what does "redundant" mean.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10-28T22:07:17.898">
    <p:pos x="6000" y="0"/>
    <p:text>Are we removing one parameter at a time or all the top-k% parameters?</p:text>
  </p:cm>
  <p:cm authorId="0" idx="4" dt="2024-10-28T02:26:17.680">
    <p:pos x="6000" y="0"/>
    <p:text>I think it's the former, but your description "Keeping only the top-20% of parameters" seems to imply the latter</p:text>
  </p:cm>
  <p:cm authorId="1" idx="4" dt="2024-10-28T18:04:43.055">
    <p:pos x="6000" y="0"/>
    <p:text>_Marked as resolved_</p:text>
  </p:cm>
  <p:cm authorId="1" idx="5" dt="2024-10-28T22:07:17.898">
    <p:pos x="6000" y="0"/>
    <p:text>_Re-opened_
For each time, method keep top-k% parameters and remove the rest parameters.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10-28T22:39:39.445">
    <p:pos x="6000" y="0"/>
    <p:text>How is this figure computed? (what are these models and how were they built?)</p:text>
  </p:cm>
  <p:cm authorId="1" idx="6" dt="2024-10-28T22:39:39.445">
    <p:pos x="6000" y="0"/>
    <p:text>Use T0-3b as the base model and finetune models with (IA)3 methods on different datasets.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e87ee914f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0e87ee914f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e87ee914f_1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e87ee914f_1_5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0e87ee914f_1_5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e87ee914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0e87ee914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e87ee914f_1_5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e87ee914f_1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0e87ee914f_1_5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ea8ec15da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ea8ec15da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0ea8ec15da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f092f5d65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f092f5d65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0f092f5d65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f092f5d65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f092f5d65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0f092f5d65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ece7e6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ece7e6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f6deffb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f6deffb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ea8ec15d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ea8ec15d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avoid the need for a validation set, RegMean [31] proposed storing and transmitting inner product matrices of the training data for each task that are the same size as the original model.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quickly become expensive for large models as the storage and transmission scale linearly with model size and the number of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chose this recipe based on results in the parameter-efficient fine-tuning (PEFT) setting, so we only apply it to the unseen settings of full model fine-tuning on ViT (vision) and T5 (language) models.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ece7e652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ece7e652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"/>
              <a:t>Fine-tuned(no merge) vs multitask(no merge &amp; combine datasets)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"/>
              <a:t>Large model vs small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"/>
              <a:t>Different merging methods  vs multitask vs fine-tuned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"/>
              <a:t>No validation vs using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f8d2564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f8d2564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ea8ec15d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0ea8ec15d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ece7e652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ece7e652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</a:t>
            </a:r>
            <a:r>
              <a:rPr lang="en"/>
              <a:t>models fine-tuned on 7 in-domain datasets and merge, test on 6 held-out datasets and average the performance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ea8ec15da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ea8ec15d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RTE (Recognizing Textual Entailment)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MRPC (Microsoft Research Paraphrase Corpus)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WNLI (Winograd Natural Language Inference)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ea8ec15da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ea8ec15da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3 downstream tasks  (RTE, MRPC, WNLI)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Fine-tuned on on one task with a model merging other 7 expert models’ checkpoint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ea8ec15da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ea8ec15da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0: redundant parameters (using a trimming threshold of 20%) - the mean value is low, and therefore may be considered noise.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</a:t>
            </a:r>
            <a:r>
              <a:rPr lang="en">
                <a:solidFill>
                  <a:schemeClr val="dk1"/>
                </a:solidFill>
              </a:rPr>
              <a:t>parameters which </a:t>
            </a:r>
            <a:r>
              <a:rPr lang="en"/>
              <a:t>influence 1 model - the merged value can still be low since other models assign a small value to this parameter.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&gt;1: </a:t>
            </a:r>
            <a:r>
              <a:rPr lang="en">
                <a:solidFill>
                  <a:schemeClr val="dk1"/>
                </a:solidFill>
              </a:rPr>
              <a:t>parameters which influence more than 1 model - The merged value is larger when more models see the parameter as influential.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0.5 indicates an equal number of positive and negative signs for a given parameter across different models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implies all the parameters have the same sign.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resolving signs increases the overall parameter magnitudes across different ranges of sign agreements. Parameters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with low agreement tend to be smaller on average regardless of the interference.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ea8ec15da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0ea8ec15da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E0E0E"/>
                </a:solidFill>
              </a:rPr>
              <a:t>As a baseline, we also flip the directions of the bottom (100 − k)% of the parameters.</a:t>
            </a:r>
            <a:endParaRPr sz="10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ea8ec15da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0ea8ec15da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ea8ec15da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0ea8ec15da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ef48dea2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ef48dea2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e87ee914f_1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0e87ee914f_1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f092f5d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f092f5d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ea8ec15d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0ea8ec15d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ef48dea2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0ef48dea2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f165a61f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f165a61f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f092f5d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f092f5d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iew model merging as approximately maximizing the joint likelihood of the models’ posterior distribution over parameters.</a:t>
            </a:r>
            <a:br>
              <a:rPr lang="en"/>
            </a:br>
            <a:r>
              <a:rPr lang="en"/>
              <a:t>Simple parameter averaging is implicitly using an isotropic Gaussian posterior approximation.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Such anapproximation may be overly simplistic and lead to degraded performance.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f165a61f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f165a61f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e87ee914f_1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e87ee914f_1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0e87ee914f_1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e87ee914f_1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e87ee914f_1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0e87ee914f_1_4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f092f5d65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f092f5d65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0f092f5d65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7813" l="0" r="0" t="7813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rot="10800000">
            <a:off x="1" y="-1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28304" l="13152" r="13577" t="29482"/>
          <a:stretch/>
        </p:blipFill>
        <p:spPr>
          <a:xfrm>
            <a:off x="6298808" y="447090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67749" y="2784966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7813" l="0" r="0" t="7813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/>
          <p:nvPr/>
        </p:nvSpPr>
        <p:spPr>
          <a:xfrm rot="10800000">
            <a:off x="1" y="-1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3">
            <a:alphaModFix/>
          </a:blip>
          <a:srcRect b="28304" l="13152" r="13577" t="29482"/>
          <a:stretch/>
        </p:blipFill>
        <p:spPr>
          <a:xfrm>
            <a:off x="6298808" y="447090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67749" y="2784966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">
  <p:cSld name="Bullets and Image - Simp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732234" y="304800"/>
            <a:ext cx="36072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7"/>
          <p:cNvSpPr/>
          <p:nvPr/>
        </p:nvSpPr>
        <p:spPr>
          <a:xfrm>
            <a:off x="822960" y="1197160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732234" y="1545336"/>
            <a:ext cx="36072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3" name="Google Shape;73;p17"/>
          <p:cNvSpPr/>
          <p:nvPr>
            <p:ph idx="2" type="pic"/>
          </p:nvPr>
        </p:nvSpPr>
        <p:spPr>
          <a:xfrm>
            <a:off x="4804477" y="0"/>
            <a:ext cx="3607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4" name="Google Shape;74;p17"/>
          <p:cNvSpPr txBox="1"/>
          <p:nvPr>
            <p:ph idx="3" type="body"/>
          </p:nvPr>
        </p:nvSpPr>
        <p:spPr>
          <a:xfrm>
            <a:off x="3371461" y="4860168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 Small">
  <p:cSld name="Bullets and Image - Simple Small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18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530352" y="1389888"/>
            <a:ext cx="35718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1" name="Google Shape;81;p18"/>
          <p:cNvSpPr/>
          <p:nvPr>
            <p:ph idx="2" type="pic"/>
          </p:nvPr>
        </p:nvSpPr>
        <p:spPr>
          <a:xfrm>
            <a:off x="4572000" y="1389888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2" name="Google Shape;82;p18"/>
          <p:cNvSpPr txBox="1"/>
          <p:nvPr>
            <p:ph idx="3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3" name="Google Shape;83;p18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llets and Image - Simple Small">
  <p:cSld name="1_Bullets and Image - Simple Small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530352" y="107118"/>
            <a:ext cx="81642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9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5114925" y="1272248"/>
            <a:ext cx="35718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9" name="Google Shape;89;p19"/>
          <p:cNvSpPr/>
          <p:nvPr>
            <p:ph idx="2" type="pic"/>
          </p:nvPr>
        </p:nvSpPr>
        <p:spPr>
          <a:xfrm>
            <a:off x="457200" y="1272249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ullets and Image - Simple Small">
  <p:cSld name="2_Bullets and Image - Simple Small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20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0"/>
          <p:cNvSpPr/>
          <p:nvPr>
            <p:ph idx="2" type="pic"/>
          </p:nvPr>
        </p:nvSpPr>
        <p:spPr>
          <a:xfrm>
            <a:off x="522711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017538" y="4585070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8" name="Google Shape;98;p20"/>
          <p:cNvSpPr/>
          <p:nvPr>
            <p:ph idx="3" type="pic"/>
          </p:nvPr>
        </p:nvSpPr>
        <p:spPr>
          <a:xfrm>
            <a:off x="4765176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9" name="Google Shape;99;p20"/>
          <p:cNvSpPr txBox="1"/>
          <p:nvPr>
            <p:ph idx="4" type="body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0" name="Google Shape;100;p20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Bullets - Left">
  <p:cSld name="Image and Bullets - Lef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4357254" y="107119"/>
            <a:ext cx="4262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21"/>
          <p:cNvSpPr/>
          <p:nvPr/>
        </p:nvSpPr>
        <p:spPr>
          <a:xfrm>
            <a:off x="4434840" y="96515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4357255" y="1343025"/>
            <a:ext cx="43296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6" name="Google Shape;106;p21"/>
          <p:cNvSpPr/>
          <p:nvPr>
            <p:ph idx="2" type="pic"/>
          </p:nvPr>
        </p:nvSpPr>
        <p:spPr>
          <a:xfrm>
            <a:off x="0" y="455555"/>
            <a:ext cx="3849300" cy="3880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7" name="Google Shape;107;p21"/>
          <p:cNvSpPr txBox="1"/>
          <p:nvPr>
            <p:ph idx="3" type="body"/>
          </p:nvPr>
        </p:nvSpPr>
        <p:spPr>
          <a:xfrm>
            <a:off x="0" y="433602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8" name="Google Shape;108;p21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Bullets">
  <p:cSld name="Big Image and Bulle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5555673" y="325582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22"/>
          <p:cNvSpPr/>
          <p:nvPr/>
        </p:nvSpPr>
        <p:spPr>
          <a:xfrm>
            <a:off x="5623560" y="1518264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5555673" y="1835727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4" name="Google Shape;114;p22"/>
          <p:cNvSpPr/>
          <p:nvPr>
            <p:ph idx="2" type="pic"/>
          </p:nvPr>
        </p:nvSpPr>
        <p:spPr>
          <a:xfrm>
            <a:off x="1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5" name="Google Shape;115;p22"/>
          <p:cNvSpPr txBox="1"/>
          <p:nvPr>
            <p:ph idx="3" type="body"/>
          </p:nvPr>
        </p:nvSpPr>
        <p:spPr>
          <a:xfrm>
            <a:off x="5076620" y="486016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6" name="Google Shape;116;p22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Image and Bullets">
  <p:cSld name="1_Big Image and Bulle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95289" y="328403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9" name="Google Shape;119;p23"/>
          <p:cNvSpPr/>
          <p:nvPr/>
        </p:nvSpPr>
        <p:spPr>
          <a:xfrm>
            <a:off x="463176" y="1521085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95289" y="1838548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1" name="Google Shape;121;p23"/>
          <p:cNvSpPr/>
          <p:nvPr>
            <p:ph idx="2" type="pic"/>
          </p:nvPr>
        </p:nvSpPr>
        <p:spPr>
          <a:xfrm>
            <a:off x="4069762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2" name="Google Shape;122;p23"/>
          <p:cNvSpPr txBox="1"/>
          <p:nvPr>
            <p:ph idx="3" type="body"/>
          </p:nvPr>
        </p:nvSpPr>
        <p:spPr>
          <a:xfrm>
            <a:off x="2577459" y="488400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-400049" y="4895931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r Image">
  <p:cSld name="Table or Imag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24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533123" y="1154923"/>
            <a:ext cx="8085300" cy="3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1874520" y="4581310"/>
            <a:ext cx="67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9" name="Google Shape;129;p24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 or Image">
  <p:cSld name="1_Table or Imag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5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529290" y="-1501835"/>
            <a:ext cx="8085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Medical History Moment - The Founding of Johns Hopkins University ..." id="138" name="Google Shape;138;p26"/>
          <p:cNvPicPr preferRelativeResize="0"/>
          <p:nvPr/>
        </p:nvPicPr>
        <p:blipFill rotWithShape="1">
          <a:blip r:embed="rId2">
            <a:alphaModFix/>
          </a:blip>
          <a:srcRect b="18460" l="6324" r="6324" t="7788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gradFill>
            <a:gsLst>
              <a:gs pos="0">
                <a:srgbClr val="69ACE5">
                  <a:alpha val="84705"/>
                </a:srgbClr>
              </a:gs>
              <a:gs pos="75000">
                <a:srgbClr val="3B6FAF">
                  <a:alpha val="84705"/>
                </a:srgbClr>
              </a:gs>
              <a:gs pos="100000">
                <a:srgbClr val="3B6FAF">
                  <a:alpha val="84705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21110" l="15640" r="15941" t="22640"/>
          <a:stretch/>
        </p:blipFill>
        <p:spPr>
          <a:xfrm>
            <a:off x="2584969" y="1417162"/>
            <a:ext cx="3974063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0" y="4727386"/>
            <a:ext cx="91440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2024, All Rights Reserved.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4 Items and Text - Simple">
  <p:cSld name="3_4 Items and Text - Simp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5" name="Google Shape;145;p28"/>
          <p:cNvSpPr/>
          <p:nvPr/>
        </p:nvSpPr>
        <p:spPr>
          <a:xfrm>
            <a:off x="640080" y="966682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30352" y="1389888"/>
            <a:ext cx="80967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530351" y="30588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" name="Google Shape;148;p28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2">
            <a:alphaModFix amt="50000"/>
          </a:blip>
          <a:srcRect b="27018" l="12469" r="12909" t="27464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3.xml"/><Relationship Id="rId4" Type="http://schemas.openxmlformats.org/officeDocument/2006/relationships/image" Target="../media/image39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33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467750" y="1660709"/>
            <a:ext cx="82086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653"/>
              <a:buFont typeface="Arial"/>
              <a:buNone/>
            </a:pPr>
            <a:r>
              <a:rPr b="0" lang="en" sz="35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TIES-MERGING: Resolving Interference When Merging Models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462450" y="3424927"/>
            <a:ext cx="8219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"/>
              <a:t>Tianwei Zhao, Ziyao Mou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</a:t>
            </a:r>
            <a:r>
              <a:rPr lang="en"/>
              <a:t>ign Disagreement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533925" y="1390650"/>
            <a:ext cx="46104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experiment shows that </a:t>
            </a:r>
            <a:r>
              <a:rPr lang="en" sz="1400">
                <a:highlight>
                  <a:srgbClr val="FFFFFF"/>
                </a:highlight>
              </a:rPr>
              <a:t>t</a:t>
            </a:r>
            <a:r>
              <a:rPr lang="en" sz="1400">
                <a:highlight>
                  <a:srgbClr val="FFFFFF"/>
                </a:highlight>
              </a:rPr>
              <a:t>he likelihood of sign disagreement increases with the number of models being merged.</a:t>
            </a:r>
            <a:br>
              <a:rPr lang="en" sz="1400">
                <a:highlight>
                  <a:srgbClr val="FFFFFF"/>
                </a:highlight>
              </a:rPr>
            </a:br>
            <a:br>
              <a:rPr lang="en" sz="1400">
                <a:highlight>
                  <a:srgbClr val="FFFFFF"/>
                </a:highlight>
              </a:rPr>
            </a:br>
            <a:r>
              <a:rPr lang="en" sz="1400">
                <a:highlight>
                  <a:srgbClr val="FFFFFF"/>
                </a:highlight>
              </a:rPr>
              <a:t>Sign </a:t>
            </a:r>
            <a:r>
              <a:rPr lang="en" sz="1400">
                <a:highlight>
                  <a:schemeClr val="lt1"/>
                </a:highlight>
              </a:rPr>
              <a:t>disagreement</a:t>
            </a:r>
            <a:r>
              <a:rPr lang="en" sz="1400">
                <a:highlight>
                  <a:srgbClr val="FFFFFF"/>
                </a:highlight>
              </a:rPr>
              <a:t> occur even when merging only 2 models from different tasks.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30187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450" y="1685625"/>
            <a:ext cx="2738699" cy="20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5450" y="3765125"/>
            <a:ext cx="2738698" cy="2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TIES-MERGING</a:t>
            </a:r>
            <a:endParaRPr/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533925" y="1390650"/>
            <a:ext cx="80853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 address the interference issue, paper propose TRIM, ELECT SIGN &amp; MERGE (TIES-MERGING) method.</a:t>
            </a:r>
            <a:endParaRPr sz="13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950" y="1882825"/>
            <a:ext cx="6857252" cy="25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Preliminaries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25" y="2191482"/>
            <a:ext cx="7573724" cy="94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25" y="1605700"/>
            <a:ext cx="5333924" cy="3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Trim</a:t>
            </a:r>
            <a:endParaRPr/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00" y="964525"/>
            <a:ext cx="3116351" cy="366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 txBox="1"/>
          <p:nvPr/>
        </p:nvSpPr>
        <p:spPr>
          <a:xfrm>
            <a:off x="352025" y="1214300"/>
            <a:ext cx="46566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resolve redundant parameters, 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f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or each task, the method only keep the top-k% values according to their magnitude, and 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setting the value of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 rest parameters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 in task vector 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as 0.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Before </a:t>
            </a: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Trim</a:t>
            </a: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: Task_Vector = [1, -2, 2, </a:t>
            </a: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1, </a:t>
            </a: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3]</a:t>
            </a:r>
            <a:endParaRPr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Only keep top-20% Value: </a:t>
            </a: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Task_Vector’ = [0, 0, 0, 0, 3]</a:t>
            </a:r>
            <a:endParaRPr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25" y="2977250"/>
            <a:ext cx="3734748" cy="13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Elect</a:t>
            </a: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00" y="964525"/>
            <a:ext cx="3116351" cy="366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/>
        </p:nvSpPr>
        <p:spPr>
          <a:xfrm>
            <a:off x="352025" y="1214300"/>
            <a:ext cx="46893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resolve the sign disagreements, the method 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creates an aggregate elected sign vector. 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Task_Vector_1 = [1, -2, 2, 1, 3]</a:t>
            </a:r>
            <a:b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Task_Vector_2 = [-2, 0, 1, 0, -1]</a:t>
            </a:r>
            <a:endParaRPr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Aggregate_Elected_Sign_Vector = [-1, -1, +1, +1, +1]</a:t>
            </a:r>
            <a:endParaRPr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25" y="3045450"/>
            <a:ext cx="2867323" cy="157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Disjoint Merge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00" y="964525"/>
            <a:ext cx="3116351" cy="366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 txBox="1"/>
          <p:nvPr/>
        </p:nvSpPr>
        <p:spPr>
          <a:xfrm>
            <a:off x="352025" y="1214300"/>
            <a:ext cx="45831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each parameter p, t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 method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computes a disjoint mean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which is obtained by only keeping the parameter values whose signs are the same as the aggregated elected sign and calculate their mean.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Task_Vector_1 = [1, -2, 2, 1, 3] </a:t>
            </a:r>
            <a:endParaRPr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Task_Vector_2 = [-2, 0, 1, 0, -1]</a:t>
            </a:r>
            <a:endParaRPr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Task_Vecotor_3 = [-1, 1, -2, 0, -1]</a:t>
            </a:r>
            <a:endParaRPr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Aggregate_Elected_Sign_Vector = </a:t>
            </a:r>
            <a:endParaRPr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[-1, -1, +1, +1, +1]</a:t>
            </a:r>
            <a:endParaRPr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Disjoint_Mean = [-1.5, -2, 1.5, 1, 3]</a:t>
            </a:r>
            <a:endParaRPr sz="11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875" y="2441400"/>
            <a:ext cx="1805650" cy="163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Setup: Baseline</a:t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529350" y="1424751"/>
            <a:ext cx="8085300" cy="384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Four baseline merging methods: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Simple Averaging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Fisher Merging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RegMean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Task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Arithmetic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5807175" y="1290325"/>
            <a:ext cx="11598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Setup: With Validation Set</a:t>
            </a:r>
            <a:endParaRPr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Our general methods: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Perform full fine-tuning on both vision models (ViT) and language models (T5)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Perform PEFT f</a:t>
            </a:r>
            <a:r>
              <a:rPr lang="en" sz="14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ine-tuning         on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T0-3B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Finetune models on the train split of datasets and merged datasets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Keep the top-20% parameters in the task vector resetting the rest to 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For full fine-tuning, it is for all parameter in models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For PEFT such as        , it is for all scaling factors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Merge them, using each of the four baseline and our own and try to tune  λ.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5"/>
          <p:cNvPicPr preferRelativeResize="0"/>
          <p:nvPr/>
        </p:nvPicPr>
        <p:blipFill rotWithShape="1">
          <a:blip r:embed="rId3">
            <a:alphaModFix/>
          </a:blip>
          <a:srcRect b="0" l="0" r="13985" t="0"/>
          <a:stretch/>
        </p:blipFill>
        <p:spPr>
          <a:xfrm>
            <a:off x="3142225" y="2406625"/>
            <a:ext cx="322775" cy="1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 rotWithShape="1">
          <a:blip r:embed="rId3">
            <a:alphaModFix/>
          </a:blip>
          <a:srcRect b="0" l="0" r="13985" t="0"/>
          <a:stretch/>
        </p:blipFill>
        <p:spPr>
          <a:xfrm>
            <a:off x="3018225" y="3378425"/>
            <a:ext cx="322775" cy="1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533925" y="107125"/>
            <a:ext cx="85368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 Setup: Without Validation Set</a:t>
            </a:r>
            <a:endParaRPr/>
          </a:p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How about 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aving all training data for each task that are the same size as the original model?(Reg Mean proposed)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Storage and transmission cost a lot!!!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general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methods: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apply it to full fine-tuning on ViT (vision) and T5 (language) models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keep the top-20% parameters in the task vector resetting the rest to 0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▪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sets λ = 1.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Results: </a:t>
            </a:r>
            <a:r>
              <a:rPr lang="en"/>
              <a:t>Merging Models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529350" y="1146425"/>
            <a:ext cx="8085300" cy="37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Merging PEFT Models: 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Base model: T0-3B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Finetune method:        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Task Datasets: 11 datasets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Merging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Fully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Fine-tuned NLP Models: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Base model: T5-base T5-large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Task Datasets: 7 datasets (question answering,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Paraphrase Identification…)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Merging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Fully Fine-tuned Vision Models: 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Base model: ViT-B/32 ViT-L/14(CLIP)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Task Datasets: 8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datasets (remote sensing, traffic classification, and satellite imagery recognition)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225" y="1141088"/>
            <a:ext cx="5767424" cy="26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/>
          <p:nvPr/>
        </p:nvSpPr>
        <p:spPr>
          <a:xfrm>
            <a:off x="4278975" y="2189625"/>
            <a:ext cx="680700" cy="112050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7"/>
          <p:cNvSpPr/>
          <p:nvPr/>
        </p:nvSpPr>
        <p:spPr>
          <a:xfrm>
            <a:off x="5552875" y="2381775"/>
            <a:ext cx="334100" cy="379925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47"/>
          <p:cNvCxnSpPr>
            <a:stCxn id="309" idx="0"/>
          </p:cNvCxnSpPr>
          <p:nvPr/>
        </p:nvCxnSpPr>
        <p:spPr>
          <a:xfrm flipH="1" rot="10800000">
            <a:off x="5719925" y="1280475"/>
            <a:ext cx="168000" cy="110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47"/>
          <p:cNvSpPr txBox="1"/>
          <p:nvPr/>
        </p:nvSpPr>
        <p:spPr>
          <a:xfrm>
            <a:off x="5135250" y="781950"/>
            <a:ext cx="16515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λ=1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12" name="Google Shape;312;p47"/>
          <p:cNvPicPr preferRelativeResize="0"/>
          <p:nvPr/>
        </p:nvPicPr>
        <p:blipFill rotWithShape="1">
          <a:blip r:embed="rId4">
            <a:alphaModFix/>
          </a:blip>
          <a:srcRect b="0" l="0" r="13985" t="0"/>
          <a:stretch/>
        </p:blipFill>
        <p:spPr>
          <a:xfrm>
            <a:off x="1868700" y="1697875"/>
            <a:ext cx="409625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Model Merging</a:t>
            </a:r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6315300" y="2685688"/>
            <a:ext cx="2443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Separate Training</a:t>
            </a:r>
            <a:endParaRPr sz="1000"/>
          </a:p>
        </p:txBody>
      </p:sp>
      <p:sp>
        <p:nvSpPr>
          <p:cNvPr id="162" name="Google Shape;162;p30"/>
          <p:cNvSpPr txBox="1"/>
          <p:nvPr/>
        </p:nvSpPr>
        <p:spPr>
          <a:xfrm>
            <a:off x="5569075" y="3514600"/>
            <a:ext cx="1775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0"/>
          <p:cNvSpPr txBox="1"/>
          <p:nvPr/>
        </p:nvSpPr>
        <p:spPr>
          <a:xfrm>
            <a:off x="6528000" y="4641775"/>
            <a:ext cx="2017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Merging</a:t>
            </a:r>
            <a:endParaRPr sz="1000"/>
          </a:p>
        </p:txBody>
      </p:sp>
      <p:sp>
        <p:nvSpPr>
          <p:cNvPr id="164" name="Google Shape;164;p30"/>
          <p:cNvSpPr txBox="1"/>
          <p:nvPr/>
        </p:nvSpPr>
        <p:spPr>
          <a:xfrm>
            <a:off x="368125" y="1419850"/>
            <a:ext cx="56376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Most popular pre-trained models were created by large corporations, without involvement from most of the research community.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Even worse, most pre-trained models are never updated, it’s hard for them to learn new information to improve their performance.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Build pre-trained models in the same way that we build open-source software </a:t>
            </a:r>
            <a:r>
              <a:rPr lang="en">
                <a:solidFill>
                  <a:schemeClr val="dk1"/>
                </a:solidFill>
              </a:rPr>
              <a:t>offers a solution to these challenges.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Models could be developed by a large community who continually update them.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Models could be be modularized, and easy to reuse and improve.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0"/>
          <p:cNvSpPr txBox="1"/>
          <p:nvPr/>
        </p:nvSpPr>
        <p:spPr>
          <a:xfrm>
            <a:off x="1979100" y="4737025"/>
            <a:ext cx="5185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</a:rPr>
              <a:t>Yang, Enneng, et al. "Model merging in llms, mllms, and beyond: Methods, theories, applications and opportunities."</a:t>
            </a:r>
            <a:endParaRPr sz="700">
              <a:solidFill>
                <a:srgbClr val="434343"/>
              </a:solidFill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301" y="1042013"/>
            <a:ext cx="2443203" cy="169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300" y="2976427"/>
            <a:ext cx="2443203" cy="170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Different Number of Tasks</a:t>
            </a:r>
            <a:endParaRPr/>
          </a:p>
        </p:txBody>
      </p:sp>
      <p:sp>
        <p:nvSpPr>
          <p:cNvPr id="318" name="Google Shape;318;p48"/>
          <p:cNvSpPr txBox="1"/>
          <p:nvPr>
            <p:ph idx="1" type="body"/>
          </p:nvPr>
        </p:nvSpPr>
        <p:spPr>
          <a:xfrm>
            <a:off x="533922" y="1390650"/>
            <a:ext cx="40380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(1) As the number of merged tasks increases, the performance of all methods decreases.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(2) Task Arithmetic and TIES-MERGING, which begin to perform better than simple averaging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4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Task Arithmetic’s merging performance drops faster than TIES-MERGING</a:t>
            </a:r>
            <a:endParaRPr/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125" y="1390638"/>
            <a:ext cx="3624351" cy="26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533925" y="86650"/>
            <a:ext cx="76701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Out-of-Domain Generalization</a:t>
            </a:r>
            <a:endParaRPr/>
          </a:p>
        </p:txBody>
      </p:sp>
      <p:sp>
        <p:nvSpPr>
          <p:cNvPr id="325" name="Google Shape;325;p49"/>
          <p:cNvSpPr txBox="1"/>
          <p:nvPr>
            <p:ph idx="1" type="body"/>
          </p:nvPr>
        </p:nvSpPr>
        <p:spPr>
          <a:xfrm>
            <a:off x="533925" y="1390650"/>
            <a:ext cx="43977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Use the T5-base and T5-large models merged on the seven in-domain datasets from the previous experiments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Evaluate them on six held-out datasets from T0 mixture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850" y="1679763"/>
            <a:ext cx="3941499" cy="24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Models for better Robustness</a:t>
            </a:r>
            <a:endParaRPr/>
          </a:p>
        </p:txBody>
      </p: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Merge multiple checkpoints trained on the same task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to see if it can improve robustness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825" y="1741450"/>
            <a:ext cx="3220350" cy="25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Models for Better Initialization</a:t>
            </a:r>
            <a:endParaRPr/>
          </a:p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533925" y="1390650"/>
            <a:ext cx="4887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Merge checkpoints from different tasks for a better initialization when fine-tuning on a downstream task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Fine-tuned bert-base-uncased checkpoints for 8 GLUE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tasks (wnli, sst2, rte, qnli, mrpc, cola, mnli, qqp)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Merge 7 expert models’ checkpoints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225" y="1694013"/>
            <a:ext cx="3579250" cy="22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Results</a:t>
            </a:r>
            <a:endParaRPr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Importance of Removing Redundant Parameters and Resolving Sign Interference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	 	 	 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Importance of Resolving Sign Interference.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575" y="1978500"/>
            <a:ext cx="4535925" cy="19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25" y="2055600"/>
            <a:ext cx="2899100" cy="17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2"/>
          <p:cNvSpPr/>
          <p:nvPr/>
        </p:nvSpPr>
        <p:spPr>
          <a:xfrm>
            <a:off x="4230950" y="2765325"/>
            <a:ext cx="239700" cy="25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52"/>
          <p:cNvCxnSpPr>
            <a:stCxn id="349" idx="0"/>
          </p:cNvCxnSpPr>
          <p:nvPr/>
        </p:nvCxnSpPr>
        <p:spPr>
          <a:xfrm flipH="1" rot="10800000">
            <a:off x="4350800" y="884925"/>
            <a:ext cx="562200" cy="188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1" name="Google Shape;351;p52"/>
          <p:cNvSpPr txBox="1"/>
          <p:nvPr/>
        </p:nvSpPr>
        <p:spPr>
          <a:xfrm>
            <a:off x="4701050" y="562300"/>
            <a:ext cx="9864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noise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/>
          <p:nvPr>
            <p:ph type="title"/>
          </p:nvPr>
        </p:nvSpPr>
        <p:spPr>
          <a:xfrm>
            <a:off x="547900" y="101625"/>
            <a:ext cx="73317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Signs of the Top-k% Parameters</a:t>
            </a:r>
            <a:endParaRPr/>
          </a:p>
        </p:txBody>
      </p:sp>
      <p:sp>
        <p:nvSpPr>
          <p:cNvPr id="357" name="Google Shape;357;p53"/>
          <p:cNvSpPr txBox="1"/>
          <p:nvPr>
            <p:ph idx="1" type="body"/>
          </p:nvPr>
        </p:nvSpPr>
        <p:spPr>
          <a:xfrm>
            <a:off x="533922" y="1390650"/>
            <a:ext cx="39066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Use            to quantify,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lip the direction of each of the top-k% parameters (by magnitude) with a probability p by multiplying the parameters with −1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551" y="1129500"/>
            <a:ext cx="3906725" cy="35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 rotWithShape="1">
          <a:blip r:embed="rId4">
            <a:alphaModFix/>
          </a:blip>
          <a:srcRect b="0" l="0" r="13985" t="0"/>
          <a:stretch/>
        </p:blipFill>
        <p:spPr>
          <a:xfrm>
            <a:off x="1019800" y="1718350"/>
            <a:ext cx="40962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3"/>
          <p:cNvSpPr/>
          <p:nvPr/>
        </p:nvSpPr>
        <p:spPr>
          <a:xfrm>
            <a:off x="5093775" y="2820775"/>
            <a:ext cx="227700" cy="30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3"/>
          <p:cNvSpPr txBox="1"/>
          <p:nvPr/>
        </p:nvSpPr>
        <p:spPr>
          <a:xfrm>
            <a:off x="3613300" y="1397700"/>
            <a:ext cx="1200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No flips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362" name="Google Shape;362;p53"/>
          <p:cNvCxnSpPr>
            <a:stCxn id="360" idx="1"/>
          </p:cNvCxnSpPr>
          <p:nvPr/>
        </p:nvCxnSpPr>
        <p:spPr>
          <a:xfrm rot="10800000">
            <a:off x="4037775" y="1760125"/>
            <a:ext cx="1056000" cy="12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53"/>
          <p:cNvCxnSpPr/>
          <p:nvPr/>
        </p:nvCxnSpPr>
        <p:spPr>
          <a:xfrm flipH="1" rot="10800000">
            <a:off x="6356900" y="714525"/>
            <a:ext cx="1107900" cy="142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53"/>
          <p:cNvSpPr txBox="1"/>
          <p:nvPr/>
        </p:nvSpPr>
        <p:spPr>
          <a:xfrm>
            <a:off x="7412925" y="538375"/>
            <a:ext cx="18015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dramatically decrease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 of Components</a:t>
            </a:r>
            <a:endParaRPr/>
          </a:p>
        </p:txBody>
      </p:sp>
      <p:sp>
        <p:nvSpPr>
          <p:cNvPr id="370" name="Google Shape;370;p54"/>
          <p:cNvSpPr txBox="1"/>
          <p:nvPr>
            <p:ph idx="1" type="body"/>
          </p:nvPr>
        </p:nvSpPr>
        <p:spPr>
          <a:xfrm>
            <a:off x="533925" y="1390650"/>
            <a:ext cx="48291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Removing elect: taking the mean of values with signs +1 and −1 but not including the 0 values of the trimmed task vectors in the mean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Removing disjoint mean: taking the mean of the values with the elected signs and the 0 for the trimmed values.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Removing scaling: using λ = 1.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250" y="1467700"/>
            <a:ext cx="3034775" cy="19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Estimating Correct Signs </a:t>
            </a:r>
            <a:endParaRPr/>
          </a:p>
        </p:txBody>
      </p:sp>
      <p:pic>
        <p:nvPicPr>
          <p:cNvPr id="377" name="Google Shape;3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375" y="1365607"/>
            <a:ext cx="371475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5"/>
          <p:cNvSpPr txBox="1"/>
          <p:nvPr/>
        </p:nvSpPr>
        <p:spPr>
          <a:xfrm>
            <a:off x="610850" y="1521375"/>
            <a:ext cx="3799500" cy="28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rain a multitask             model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multitask vector          , the multitask sign vector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Directly set </a:t>
            </a:r>
            <a:endParaRPr/>
          </a:p>
        </p:txBody>
      </p:sp>
      <p:pic>
        <p:nvPicPr>
          <p:cNvPr id="379" name="Google Shape;379;p55"/>
          <p:cNvPicPr preferRelativeResize="0"/>
          <p:nvPr/>
        </p:nvPicPr>
        <p:blipFill rotWithShape="1">
          <a:blip r:embed="rId4">
            <a:alphaModFix/>
          </a:blip>
          <a:srcRect b="0" l="3846" r="0" t="6664"/>
          <a:stretch/>
        </p:blipFill>
        <p:spPr>
          <a:xfrm>
            <a:off x="2075925" y="1612301"/>
            <a:ext cx="4762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3175" y="2121251"/>
            <a:ext cx="4762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5"/>
          <p:cNvPicPr preferRelativeResize="0"/>
          <p:nvPr/>
        </p:nvPicPr>
        <p:blipFill rotWithShape="1">
          <a:blip r:embed="rId6">
            <a:alphaModFix/>
          </a:blip>
          <a:srcRect b="0" l="0" r="14464" t="0"/>
          <a:stretch/>
        </p:blipFill>
        <p:spPr>
          <a:xfrm>
            <a:off x="2357425" y="2365775"/>
            <a:ext cx="4073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 rotWithShape="1">
          <a:blip r:embed="rId7">
            <a:alphaModFix/>
          </a:blip>
          <a:srcRect b="0" l="0" r="3929" t="0"/>
          <a:stretch/>
        </p:blipFill>
        <p:spPr>
          <a:xfrm>
            <a:off x="1684600" y="3081150"/>
            <a:ext cx="97000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55"/>
          <p:cNvCxnSpPr/>
          <p:nvPr/>
        </p:nvCxnSpPr>
        <p:spPr>
          <a:xfrm flipH="1" rot="10800000">
            <a:off x="4110250" y="2008675"/>
            <a:ext cx="776400" cy="43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55"/>
          <p:cNvCxnSpPr>
            <a:endCxn id="377" idx="1"/>
          </p:cNvCxnSpPr>
          <p:nvPr/>
        </p:nvCxnSpPr>
        <p:spPr>
          <a:xfrm>
            <a:off x="4099775" y="2443282"/>
            <a:ext cx="612600" cy="51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55"/>
          <p:cNvSpPr txBox="1"/>
          <p:nvPr/>
        </p:nvSpPr>
        <p:spPr>
          <a:xfrm>
            <a:off x="3796300" y="1751375"/>
            <a:ext cx="14043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</a:t>
            </a:r>
            <a:r>
              <a:rPr b="1" lang="en">
                <a:solidFill>
                  <a:srgbClr val="FF0000"/>
                </a:solidFill>
              </a:rPr>
              <a:t>loser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(1) The paper Introduce TIES-MERGING considering redundant parameters and sign disagreement, which improves multi-task merging model performance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(2) Merging individual-task models to create a multitask still lags behind the simultaneous multitask training. The performance may still improve if weight disentanglement is considered.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(3) This method can only merge models with the same base model; merging models with different base models may be more challenging.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type="title"/>
          </p:nvPr>
        </p:nvSpPr>
        <p:spPr>
          <a:xfrm>
            <a:off x="467750" y="1660709"/>
            <a:ext cx="82086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Tahoma"/>
              <a:buNone/>
            </a:pPr>
            <a:r>
              <a:rPr lang="en"/>
              <a:t>             THANK YOU ! !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Model Merging</a:t>
            </a:r>
            <a:endParaRPr/>
          </a:p>
        </p:txBody>
      </p:sp>
      <p:sp>
        <p:nvSpPr>
          <p:cNvPr id="173" name="Google Shape;173;p31"/>
          <p:cNvSpPr txBox="1"/>
          <p:nvPr/>
        </p:nvSpPr>
        <p:spPr>
          <a:xfrm>
            <a:off x="6315300" y="2685688"/>
            <a:ext cx="2443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Separate</a:t>
            </a:r>
            <a:r>
              <a:rPr lang="en" sz="1000"/>
              <a:t> Training</a:t>
            </a:r>
            <a:endParaRPr sz="1000"/>
          </a:p>
        </p:txBody>
      </p:sp>
      <p:sp>
        <p:nvSpPr>
          <p:cNvPr id="174" name="Google Shape;174;p31"/>
          <p:cNvSpPr txBox="1"/>
          <p:nvPr/>
        </p:nvSpPr>
        <p:spPr>
          <a:xfrm>
            <a:off x="5569075" y="3514600"/>
            <a:ext cx="1775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1"/>
          <p:cNvSpPr txBox="1"/>
          <p:nvPr/>
        </p:nvSpPr>
        <p:spPr>
          <a:xfrm>
            <a:off x="6528000" y="4641775"/>
            <a:ext cx="2017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Merging</a:t>
            </a:r>
            <a:endParaRPr sz="1000"/>
          </a:p>
        </p:txBody>
      </p:sp>
      <p:sp>
        <p:nvSpPr>
          <p:cNvPr id="176" name="Google Shape;176;p31"/>
          <p:cNvSpPr txBox="1"/>
          <p:nvPr/>
        </p:nvSpPr>
        <p:spPr>
          <a:xfrm>
            <a:off x="368125" y="1419850"/>
            <a:ext cx="56376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distributed open-source software development, “merge conflicts” occur when contributors introduce conflicting changes to the same part of the codebase.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merging has the similar problem.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research in how to merge model better become valuable.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1979100" y="4737025"/>
            <a:ext cx="5185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</a:rPr>
              <a:t>Yang, Enneng, et al. "Model merging in llms, mllms, and beyond: Methods, theories, applications and opportunities."</a:t>
            </a:r>
            <a:endParaRPr sz="700">
              <a:solidFill>
                <a:srgbClr val="434343"/>
              </a:solidFill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301" y="1042013"/>
            <a:ext cx="2443203" cy="169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300" y="2976427"/>
            <a:ext cx="2443203" cy="170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type="title"/>
          </p:nvPr>
        </p:nvSpPr>
        <p:spPr>
          <a:xfrm>
            <a:off x="533925" y="107125"/>
            <a:ext cx="87126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</a:t>
            </a:r>
            <a:endParaRPr/>
          </a:p>
        </p:txBody>
      </p:sp>
      <p:sp>
        <p:nvSpPr>
          <p:cNvPr id="402" name="Google Shape;402;p58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How to Rank Parameter Magnitude in Reality?</a:t>
            </a:r>
            <a:endParaRPr sz="14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The gradient of the loss function L(W) with respect to the parameters W points in the direction of the greatest change in the loss function. It applied in sparse fine-tuning</a:t>
            </a:r>
            <a:r>
              <a:rPr b="1" lang="en" sz="14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4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1. Accumulate the weighted gradient norm across steps</a:t>
            </a:r>
            <a:endParaRPr sz="14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2. Select the top k% of parameters with the greatest amount of variation. These parameters are the most important parameters in the task.</a:t>
            </a:r>
            <a:endParaRPr b="1" sz="14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000" y="3121850"/>
            <a:ext cx="2558226" cy="6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Appendix </a:t>
            </a:r>
            <a:endParaRPr/>
          </a:p>
        </p:txBody>
      </p:sp>
      <p:sp>
        <p:nvSpPr>
          <p:cNvPr id="409" name="Google Shape;409;p59"/>
          <p:cNvSpPr txBox="1"/>
          <p:nvPr>
            <p:ph idx="1" type="body"/>
          </p:nvPr>
        </p:nvSpPr>
        <p:spPr>
          <a:xfrm>
            <a:off x="529344" y="11568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Sample Combinations for Tasks: Optimized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λ in T5 model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(2 tasks) TIES → [1.7, 1.9, 2, 2, 1.1, 1.5, 1.6, 1.8, 1.9, 1., 5]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(2 tasks) Task Arithmetic → [1, 0.9, 1, 1, 0.9, 1, 0.9, 0.9, 0.9, 1]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(3 tasks) TIES → [1.2, 2, 1.5, 1.9, 1.8, 1.7, 1.4, 2, 3, 1.9]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(3 tasks) Task Arithmetic → [1, 0.7, 0.7, 1, 1, 0.9, 0.7, 0.7, 0.9, 1]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(4 tasks) TIES → [1.5, 1.3, 1.3, 1.8, 2.3, 1.7, 1.8, 1.7, 1.9, 1.5]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(4 tasks) Task Arithmetic → [0.8, 0.7, 0.7, 0.7, 0.6, 0.7, 0.7, 0.8, 0.6, 0.7]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(5 tasks) TIES → [2, 2, 2, 1.8, 1.7, 2, 1.6, 2.1, 1.6, 1.3]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(5 tasks)Task Arithmetic → [0.7, 0.8, 0.6, 0.8, 0.7, 0.6, 0.6, 0.6, 0.6, 0.7]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(6 tasks) TIES → [1.6, 1.7, 1.7, 1.2, 1.7, 1.7, 1.5]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(6 tasks) Task Arithmetic → [0.6, 0.5, 0.5, 0.5, 0.7, 0.5, 0.6]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(7 tasks) TIES → [1.7]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(7 tasks) Task Arithmetic → [0.5]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700" y="2068325"/>
            <a:ext cx="3325550" cy="5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Work: Basic Methods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533919" y="1198275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Model Soups (Model soups: averaging weights of multiple fine-tuned models improves accuracy without increasing inference time)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Directly average the parameters of multiple models.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Wortsman, Mitchell, et al. "Model soups: averaging weights of multiple fine-tuned models improves accuracy without increasing inference time."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r>
              <a:rPr b="1" lang="en" sz="1300">
                <a:latin typeface="Arial"/>
                <a:ea typeface="Arial"/>
                <a:cs typeface="Arial"/>
                <a:sym typeface="Arial"/>
              </a:rPr>
              <a:t>Task Arithmetic (Editing models with task arithmetic)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Introduced the concept of Task Vector, which represents the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model parameter Θ(t) fine-tuned on task t subtract the pre-trained model parameter Θ(0).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Multitask learning can be accomplished by adding task vectors, forgetting can be achieved by subtracting task vectors, and task analogies can be performed using analogous task vectors.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Ilharco, Gabriel, et al. "Editing models with task arithmetic."</a:t>
            </a:r>
            <a:endParaRPr sz="9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925" y="3915700"/>
            <a:ext cx="4852475" cy="11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rior Work: Weighted-based Methods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442550" y="1293800"/>
            <a:ext cx="8085300" cy="3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1400"/>
              <a:t>Fisher Merging (Merging Models with Fisher-Weighted Averaging)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/>
              <a:t>The method performs model merging based on the parameters importance in each model.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 diagonal approximation of the </a:t>
            </a:r>
            <a:r>
              <a:rPr lang="en" sz="1400"/>
              <a:t>Fisher Information Matrix</a:t>
            </a:r>
            <a:r>
              <a:rPr lang="en" sz="1400"/>
              <a:t>: </a:t>
            </a:r>
            <a:br>
              <a:rPr lang="en" sz="1400"/>
            </a:br>
            <a:br>
              <a:rPr lang="en" sz="1400"/>
            </a:br>
            <a:r>
              <a:rPr lang="en" sz="1400"/>
              <a:t>is used to measure the importance of each parameter for the task.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66666"/>
                </a:solidFill>
              </a:rPr>
              <a:t>Michael, Raffel. "Merging models with fisher-weighted averaging."</a:t>
            </a:r>
            <a:endParaRPr sz="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Regression Mean (Dataless Knowledge Fusion by Merging Weights of Language Models)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m</a:t>
            </a:r>
            <a:r>
              <a:rPr lang="en" sz="1400"/>
              <a:t>odel merging as a linear regression optimization problem: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which has a closed form solution</a:t>
            </a:r>
            <a:r>
              <a:rPr lang="en" sz="1400"/>
              <a:t>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66666"/>
                </a:solidFill>
              </a:rPr>
              <a:t>Jin,</a:t>
            </a:r>
            <a:r>
              <a:rPr lang="en" sz="800">
                <a:solidFill>
                  <a:srgbClr val="666666"/>
                </a:solidFill>
              </a:rPr>
              <a:t> Xisen, </a:t>
            </a:r>
            <a:r>
              <a:rPr lang="en" sz="800">
                <a:solidFill>
                  <a:srgbClr val="666666"/>
                </a:solidFill>
              </a:rPr>
              <a:t>et al. "Dataless knowledge fusion by merging weights of language models."	</a:t>
            </a:r>
            <a:endParaRPr sz="800">
              <a:solidFill>
                <a:srgbClr val="666666"/>
              </a:solidFill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-188760" l="-85795" r="131162" t="188760"/>
          <a:stretch/>
        </p:blipFill>
        <p:spPr>
          <a:xfrm>
            <a:off x="2284325" y="3517525"/>
            <a:ext cx="2442926" cy="16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100" y="1861800"/>
            <a:ext cx="2860324" cy="5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025" y="3559350"/>
            <a:ext cx="3526574" cy="3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6725" y="3915675"/>
            <a:ext cx="3894574" cy="2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Challenges in Prior Merging Methods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428101" y="1364200"/>
            <a:ext cx="73674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While above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model parameters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averaging methods has proven effective for merging.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All of these methods ignore that values may interfere across models, thereby harming the performance of the merged model.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The paper demonstrates that interference can stem from two major causes: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Interference from redundant parameter.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Interference from sign d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isagreement.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Redundant Parameter</a:t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533925" y="1390650"/>
            <a:ext cx="44199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During fine-tuning, many model parameters can change but have a small impact on performance</a:t>
            </a:r>
            <a:r>
              <a:rPr lang="en" sz="1400">
                <a:highlight>
                  <a:schemeClr val="lt1"/>
                </a:highlight>
              </a:rPr>
              <a:t>, we call this kind of parameters “</a:t>
            </a:r>
            <a:r>
              <a:rPr lang="en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redundant</a:t>
            </a:r>
            <a:r>
              <a:rPr lang="en" sz="1400">
                <a:highlight>
                  <a:schemeClr val="lt1"/>
                </a:highlight>
              </a:rPr>
              <a:t>”.</a:t>
            </a:r>
            <a:endParaRPr sz="14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influential value may be obscured by the redundant values, lowering the overall model performance.</a:t>
            </a:r>
            <a:endParaRPr sz="14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30187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350" y="1390661"/>
            <a:ext cx="3019349" cy="27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/>
        </p:nvSpPr>
        <p:spPr>
          <a:xfrm>
            <a:off x="5048175" y="4197825"/>
            <a:ext cx="30777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parameters causing interference are denoted by dotted arrows.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</a:t>
            </a:r>
            <a:r>
              <a:rPr lang="en"/>
              <a:t>edundant Parameter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533925" y="1390650"/>
            <a:ext cx="44934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e</a:t>
            </a:r>
            <a:r>
              <a:rPr lang="en" sz="14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xperiment shows that </a:t>
            </a:r>
            <a:r>
              <a:rPr lang="en" sz="1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removing </a:t>
            </a:r>
            <a:r>
              <a:rPr lang="en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redundant parameters</a:t>
            </a:r>
            <a:r>
              <a:rPr lang="en" sz="1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does not affect the performance of the task.</a:t>
            </a:r>
            <a:endParaRPr sz="14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experiment, for each time, keep </a:t>
            </a:r>
            <a:r>
              <a:rPr lang="en" sz="14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top-k% largest-magnitude parameters and resetting the rest to their initial value.</a:t>
            </a:r>
            <a:endParaRPr sz="14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Keeping only the top-20% </a:t>
            </a:r>
            <a:r>
              <a:rPr lang="en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parameters</a:t>
            </a: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delivers comparable results to keeping all parameters.</a:t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30187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024" y="1660548"/>
            <a:ext cx="2954051" cy="23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9499" y="4085500"/>
            <a:ext cx="2825098" cy="2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Disagreement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533922" y="1390650"/>
            <a:ext cx="40380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highlight>
                  <a:schemeClr val="lt1"/>
                </a:highlight>
              </a:rPr>
              <a:t>A given parameter might have a positive value for some models and a negative value for others. </a:t>
            </a:r>
            <a:br>
              <a:rPr lang="en" sz="1400">
                <a:highlight>
                  <a:schemeClr val="lt1"/>
                </a:highlight>
              </a:rPr>
            </a:br>
            <a:br>
              <a:rPr lang="en" sz="1400">
                <a:highlight>
                  <a:schemeClr val="lt1"/>
                </a:highlight>
              </a:rPr>
            </a:br>
            <a:r>
              <a:rPr lang="en" sz="1400">
                <a:highlight>
                  <a:schemeClr val="lt1"/>
                </a:highlight>
              </a:rPr>
              <a:t>Employing simple average might compromise the performance on both tasks.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30187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350" y="1390661"/>
            <a:ext cx="3019349" cy="2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